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46" autoAdjust="0"/>
    <p:restoredTop sz="94660"/>
  </p:normalViewPr>
  <p:slideViewPr>
    <p:cSldViewPr snapToGrid="0">
      <p:cViewPr>
        <p:scale>
          <a:sx n="80" d="100"/>
          <a:sy n="80" d="100"/>
        </p:scale>
        <p:origin x="54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C421-071E-4923-B6D4-6D20FB38B562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1B347-86D2-4BA9-8EB5-3C232B07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64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6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2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0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5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9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0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83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2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6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69FB-B708-4E34-8873-7669428C3ACE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E0494-88B1-4305-BA35-1DB6706A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18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if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525" y="-11044"/>
            <a:ext cx="9144000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524000" algn="ctr" eaLnBrk="1" hangingPunct="1">
              <a:spcBef>
                <a:spcPct val="50000"/>
              </a:spcBef>
              <a:defRPr/>
            </a:pPr>
            <a:r>
              <a:rPr lang="ru-RU" alt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31358" y="570111"/>
            <a:ext cx="6900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FCentroSansPro-Black"/>
              </a:rPr>
              <a:t>Продолжительность выполнения экзаменационной работы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-20954"/>
            <a:ext cx="1505215" cy="585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26" y="-68568"/>
            <a:ext cx="1218670" cy="6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46298" y="296330"/>
            <a:ext cx="1330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Красноярский край</a:t>
            </a:r>
            <a:endParaRPr lang="ru-RU" sz="105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8467"/>
              </p:ext>
            </p:extLst>
          </p:nvPr>
        </p:nvGraphicFramePr>
        <p:xfrm>
          <a:off x="192264" y="1642458"/>
          <a:ext cx="8778522" cy="465327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062728"/>
                <a:gridCol w="2447109"/>
                <a:gridCol w="1158240"/>
                <a:gridCol w="1454331"/>
                <a:gridCol w="1149532"/>
                <a:gridCol w="1506582"/>
              </a:tblGrid>
              <a:tr h="7346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предмета ОГЭ (ГВЭ)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Название </a:t>
                      </a:r>
                      <a:r>
                        <a:rPr lang="ru-RU" sz="1200" dirty="0" smtClean="0">
                          <a:effectLst/>
                        </a:rPr>
                        <a:t/>
                      </a:r>
                      <a:br>
                        <a:rPr lang="ru-RU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учебного </a:t>
                      </a:r>
                      <a:r>
                        <a:rPr lang="ru-RU" sz="1200" dirty="0">
                          <a:effectLst/>
                        </a:rPr>
                        <a:t>предмета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Для участников ОГЭ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9588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</a:rPr>
                        <a:t>Для участников ОГЭ  с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ОВЗ</a:t>
                      </a:r>
                      <a:br>
                        <a:rPr lang="ru-RU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(при увеличении времени)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участников ГВЭ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9588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</a:rPr>
                        <a:t>Для участников ГВЭ  (при увеличении времени)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01 (51)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Русский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3 часа 55 </a:t>
                      </a:r>
                      <a:r>
                        <a:rPr lang="ru-RU" sz="1200" dirty="0" smtClean="0">
                          <a:effectLst/>
                        </a:rPr>
                        <a:t>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5 часов 25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часа 55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5 часов 25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02 (52)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Математика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3 часа 55 </a:t>
                      </a:r>
                      <a:r>
                        <a:rPr lang="ru-RU" sz="1200" dirty="0" smtClean="0">
                          <a:effectLst/>
                        </a:rPr>
                        <a:t>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5 часов 25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часа 55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5 часов 25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03 (53)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3 </a:t>
                      </a:r>
                      <a:r>
                        <a:rPr lang="ru-RU" sz="1200" dirty="0" smtClean="0">
                          <a:effectLst/>
                        </a:rPr>
                        <a:t>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4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4 часа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04 (54)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 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 </a:t>
                      </a:r>
                      <a:r>
                        <a:rPr lang="ru-RU" sz="1200" dirty="0">
                          <a:effectLst/>
                        </a:rPr>
                        <a:t>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часа 30 минут</a:t>
                      </a:r>
                      <a:endParaRPr lang="ru-RU" sz="1200" dirty="0"/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95880" algn="l"/>
                        </a:tabLst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4 часа</a:t>
                      </a: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05 (55)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Информатика и </a:t>
                      </a:r>
                      <a:r>
                        <a:rPr lang="ru-RU" sz="1200" dirty="0" smtClean="0">
                          <a:effectLst/>
                        </a:rPr>
                        <a:t>ИКТ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2 часа 30 </a:t>
                      </a:r>
                      <a:r>
                        <a:rPr lang="ru-RU" sz="1200" dirty="0" smtClean="0">
                          <a:effectLst/>
                        </a:rPr>
                        <a:t>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4 часа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95880" algn="l"/>
                        </a:tabLst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4 часа</a:t>
                      </a: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06 (56)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Биология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3 </a:t>
                      </a:r>
                      <a:r>
                        <a:rPr lang="ru-RU" sz="1200" dirty="0" smtClean="0">
                          <a:effectLst/>
                        </a:rPr>
                        <a:t>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4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4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часа 30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07 (57)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История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3 </a:t>
                      </a:r>
                      <a:r>
                        <a:rPr lang="ru-RU" sz="1200" dirty="0" smtClean="0">
                          <a:effectLst/>
                        </a:rPr>
                        <a:t>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4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95880" algn="l"/>
                        </a:tabLst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4 часа</a:t>
                      </a: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08 (58)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География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2 </a:t>
                      </a:r>
                      <a:r>
                        <a:rPr lang="ru-RU" sz="1200" dirty="0" smtClean="0">
                          <a:effectLst/>
                        </a:rPr>
                        <a:t>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 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95880" algn="l"/>
                        </a:tabLst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4 часа</a:t>
                      </a: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 (62)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Обществознание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3 </a:t>
                      </a:r>
                      <a:r>
                        <a:rPr lang="ru-RU" sz="1200" dirty="0" smtClean="0">
                          <a:effectLst/>
                        </a:rPr>
                        <a:t>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4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часа 30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5 часов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3463" marR="53463" marT="0" marB="0" anchor="ctr"/>
                </a:tc>
              </a:tr>
              <a:tr h="29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 (68)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Литература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3 часа 55 </a:t>
                      </a:r>
                      <a:r>
                        <a:rPr lang="ru-RU" sz="1200" dirty="0" smtClean="0">
                          <a:effectLst/>
                        </a:rPr>
                        <a:t>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5 часов 25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часа</a:t>
                      </a:r>
                      <a:endParaRPr lang="ru-RU" sz="1200" dirty="0"/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4 часа 30 минут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3463" marR="53463" marT="0" marB="0" anchor="ctr"/>
                </a:tc>
              </a:tr>
              <a:tr h="569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95880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09, 10, 11, 13 </a:t>
                      </a:r>
                      <a:b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(59, 60, 61, 63)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Иностранные </a:t>
                      </a:r>
                      <a:r>
                        <a:rPr lang="ru-RU" sz="1200" dirty="0" smtClean="0">
                          <a:effectLst/>
                        </a:rPr>
                        <a:t>языки: английский, немецкий, французский, испанский  </a:t>
                      </a:r>
                      <a:br>
                        <a:rPr lang="ru-RU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кроме раздела «Говорение»)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2 </a:t>
                      </a:r>
                      <a:r>
                        <a:rPr lang="ru-RU" sz="1200" dirty="0" smtClean="0">
                          <a:effectLst/>
                        </a:rPr>
                        <a:t>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3 часа 30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часа 30 минут</a:t>
                      </a:r>
                      <a:endParaRPr lang="ru-RU" sz="1200" dirty="0"/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95880" algn="l"/>
                        </a:tabLst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4 часа</a:t>
                      </a:r>
                    </a:p>
                  </a:txBody>
                  <a:tcPr marL="53463" marR="53463" marT="0" marB="0" anchor="ctr"/>
                </a:tc>
              </a:tr>
              <a:tr h="367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29, 30, 31, 33 (-)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Иностранные языки </a:t>
                      </a:r>
                      <a:r>
                        <a:rPr lang="ru-RU" sz="1200" dirty="0" smtClean="0">
                          <a:effectLst/>
                        </a:rPr>
                        <a:t/>
                      </a:r>
                      <a:br>
                        <a:rPr lang="ru-RU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15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dirty="0">
                          <a:effectLst/>
                        </a:rPr>
                        <a:t>45 минут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63" marR="5346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59588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3463" marR="534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0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6" r="9167" b="88519"/>
          <a:stretch/>
        </p:blipFill>
        <p:spPr>
          <a:xfrm>
            <a:off x="563980" y="5459982"/>
            <a:ext cx="5061010" cy="430717"/>
          </a:xfrm>
          <a:prstGeom prst="rect">
            <a:avLst/>
          </a:prstGeom>
        </p:spPr>
      </p:pic>
      <p:pic>
        <p:nvPicPr>
          <p:cNvPr id="20" name="Picture 3" descr="D:\INSTALL\MP Navigator EX\2019_03_13\IMG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4153" y="1008601"/>
            <a:ext cx="2444304" cy="3456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525" y="-11044"/>
            <a:ext cx="9144000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524000" algn="ctr" eaLnBrk="1" hangingPunct="1">
              <a:spcBef>
                <a:spcPct val="50000"/>
              </a:spcBef>
              <a:defRPr/>
            </a:pPr>
            <a:r>
              <a:rPr lang="ru-RU" alt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31358" y="527776"/>
            <a:ext cx="6900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FCentroSansPro-Black"/>
              </a:rPr>
              <a:t>Образцы бланков ОГЭ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-20954"/>
            <a:ext cx="1505215" cy="585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26" y="-68568"/>
            <a:ext cx="1218670" cy="6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46298" y="296330"/>
            <a:ext cx="1330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Красноярский край</a:t>
            </a:r>
            <a:endParaRPr lang="ru-RU" sz="1050" dirty="0"/>
          </a:p>
        </p:txBody>
      </p:sp>
      <p:pic>
        <p:nvPicPr>
          <p:cNvPr id="11" name="Picture 3" descr="D:\INSTALL\MP Navigator EX\2019_03_13\IMG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9236" y="1008601"/>
            <a:ext cx="2444304" cy="3456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645921" y="4740468"/>
            <a:ext cx="83818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</a:rPr>
              <a:t>Все бланки ОГЭ заполняются </a:t>
            </a:r>
            <a:r>
              <a:rPr lang="ru-RU" sz="1050" dirty="0" err="1">
                <a:solidFill>
                  <a:srgbClr val="000000"/>
                </a:solidFill>
                <a:ea typeface="Calibri" panose="020F0502020204030204" pitchFamily="34" charset="0"/>
              </a:rPr>
              <a:t>гелевой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</a:rPr>
              <a:t> или капиллярной ручкой с чернилами черного цвета. </a:t>
            </a:r>
            <a:endParaRPr lang="ru-RU" sz="1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050" dirty="0" smtClean="0">
                <a:solidFill>
                  <a:srgbClr val="000000"/>
                </a:solidFill>
                <a:ea typeface="Calibri" panose="020F0502020204030204" pitchFamily="34" charset="0"/>
              </a:rPr>
              <a:t>Участник 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</a:rPr>
              <a:t>экзамена должен изображать каждую цифру и букву во всех заполняемых полях бланков, тщательно копируя образец ее написания из строки с образцами написания символов. Небрежное написание символов может привести к тому, что при автоматизированной обработке символ может быть распознан неправильно. </a:t>
            </a:r>
            <a:endParaRPr lang="ru-RU" sz="105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5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5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50" b="1" u="sng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050" b="1" u="sng" dirty="0" smtClean="0">
                <a:solidFill>
                  <a:srgbClr val="000000"/>
                </a:solidFill>
                <a:ea typeface="Calibri" panose="020F0502020204030204" pitchFamily="34" charset="0"/>
              </a:rPr>
              <a:t>Категорически </a:t>
            </a:r>
            <a:r>
              <a:rPr lang="ru-RU" sz="1050" b="1" u="sng" dirty="0">
                <a:solidFill>
                  <a:srgbClr val="000000"/>
                </a:solidFill>
                <a:ea typeface="Calibri" panose="020F0502020204030204" pitchFamily="34" charset="0"/>
              </a:rPr>
              <a:t>запрещается: </a:t>
            </a:r>
            <a:endParaRPr lang="ru-RU" sz="1000" b="1" u="sng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050" b="1" dirty="0">
                <a:ea typeface="Times New Roman" panose="02020603050405020304" pitchFamily="18" charset="0"/>
              </a:rPr>
              <a:t>делать в полях бланков, вне полей бланков или в полях, заполненных типографским способом, какие-либо записи и (или) пометки, не относящиеся к содержанию полей бланков; </a:t>
            </a:r>
            <a:endParaRPr lang="ru-RU" sz="1000" b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050" b="1" dirty="0">
                <a:ea typeface="Times New Roman" panose="02020603050405020304" pitchFamily="18" charset="0"/>
              </a:rPr>
              <a:t>использовать для заполнения бланков иные письменные принадлежности, средства для исправления внесенной в бланки информации (корректирующую жидкость, ластик и др.). </a:t>
            </a:r>
            <a:endParaRPr lang="ru-RU" sz="1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Знак запрета 20"/>
          <p:cNvSpPr/>
          <p:nvPr/>
        </p:nvSpPr>
        <p:spPr>
          <a:xfrm flipV="1">
            <a:off x="128633" y="5920195"/>
            <a:ext cx="503555" cy="503555"/>
          </a:xfrm>
          <a:prstGeom prst="noSmoking">
            <a:avLst>
              <a:gd name="adj" fmla="val 10248"/>
            </a:avLst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Кольцо 21"/>
          <p:cNvSpPr/>
          <p:nvPr/>
        </p:nvSpPr>
        <p:spPr>
          <a:xfrm>
            <a:off x="107230" y="4802328"/>
            <a:ext cx="503555" cy="503555"/>
          </a:xfrm>
          <a:prstGeom prst="donut">
            <a:avLst>
              <a:gd name="adj" fmla="val 10670"/>
            </a:avLst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3" name="Рисунок 22" descr="D:\profile\Desktop\tick-305245_640.pn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65" y="4732478"/>
            <a:ext cx="504825" cy="46799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230" y="1140949"/>
            <a:ext cx="2512071" cy="3564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2106" y="1150061"/>
            <a:ext cx="2514848" cy="3564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6889" y="1140949"/>
            <a:ext cx="2508128" cy="3564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59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D:\INSTALL\MP Navigator EX\2019_03_13\IMG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4153" y="1008601"/>
            <a:ext cx="2444304" cy="3456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525" y="-11044"/>
            <a:ext cx="9144000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524000" algn="ctr" eaLnBrk="1" hangingPunct="1">
              <a:spcBef>
                <a:spcPct val="50000"/>
              </a:spcBef>
              <a:defRPr/>
            </a:pPr>
            <a:r>
              <a:rPr lang="ru-RU" alt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оценки качества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31358" y="527776"/>
            <a:ext cx="6900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FCentroSansPro-Black"/>
              </a:rPr>
              <a:t>Образцы бланков ГВЭ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-20954"/>
            <a:ext cx="1505215" cy="585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26" y="-68568"/>
            <a:ext cx="1218670" cy="6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46298" y="296330"/>
            <a:ext cx="1330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Красноярский край</a:t>
            </a:r>
            <a:endParaRPr lang="ru-RU" sz="1050" dirty="0"/>
          </a:p>
        </p:txBody>
      </p:sp>
      <p:pic>
        <p:nvPicPr>
          <p:cNvPr id="11" name="Picture 3" descr="D:\INSTALL\MP Navigator EX\2019_03_13\IMG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236" y="1008601"/>
            <a:ext cx="2444304" cy="3456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645921" y="4740468"/>
            <a:ext cx="83818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</a:rPr>
              <a:t>Все бланки </a:t>
            </a:r>
            <a:r>
              <a:rPr lang="ru-RU" sz="1050" dirty="0" smtClean="0">
                <a:solidFill>
                  <a:srgbClr val="000000"/>
                </a:solidFill>
                <a:ea typeface="Calibri" panose="020F0502020204030204" pitchFamily="34" charset="0"/>
              </a:rPr>
              <a:t>ГВЭ 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</a:rPr>
              <a:t>заполняются </a:t>
            </a:r>
            <a:r>
              <a:rPr lang="ru-RU" sz="1050" dirty="0" err="1">
                <a:solidFill>
                  <a:srgbClr val="000000"/>
                </a:solidFill>
                <a:ea typeface="Calibri" panose="020F0502020204030204" pitchFamily="34" charset="0"/>
              </a:rPr>
              <a:t>гелевой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</a:rPr>
              <a:t> или капиллярной ручкой с чернилами черного цвета. </a:t>
            </a:r>
            <a:endParaRPr lang="ru-RU" sz="1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050" dirty="0" smtClean="0">
                <a:solidFill>
                  <a:srgbClr val="000000"/>
                </a:solidFill>
                <a:ea typeface="Calibri" panose="020F0502020204030204" pitchFamily="34" charset="0"/>
              </a:rPr>
              <a:t>Участник 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</a:rPr>
              <a:t>экзамена должен изображать каждую цифру и букву во всех заполняемых полях бланков, тщательно копируя образец ее написания из строки с образцами написания символов. Небрежное написание символов может привести к тому, что при автоматизированной обработке символ может быть распознан неправильно. </a:t>
            </a:r>
            <a:endParaRPr lang="ru-RU" sz="105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5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5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50" b="1" u="sng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050" b="1" u="sng" dirty="0" smtClean="0">
                <a:solidFill>
                  <a:srgbClr val="000000"/>
                </a:solidFill>
                <a:ea typeface="Calibri" panose="020F0502020204030204" pitchFamily="34" charset="0"/>
              </a:rPr>
              <a:t>Категорически </a:t>
            </a:r>
            <a:r>
              <a:rPr lang="ru-RU" sz="1050" b="1" u="sng" dirty="0">
                <a:solidFill>
                  <a:srgbClr val="000000"/>
                </a:solidFill>
                <a:ea typeface="Calibri" panose="020F0502020204030204" pitchFamily="34" charset="0"/>
              </a:rPr>
              <a:t>запрещается: </a:t>
            </a:r>
            <a:endParaRPr lang="ru-RU" sz="1000" b="1" u="sng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050" b="1" dirty="0">
                <a:ea typeface="Times New Roman" panose="02020603050405020304" pitchFamily="18" charset="0"/>
              </a:rPr>
              <a:t>делать в полях бланков, вне полей бланков или в полях, заполненных типографским способом, какие-либо записи и (или) пометки, не относящиеся к содержанию полей бланков; </a:t>
            </a:r>
            <a:endParaRPr lang="ru-RU" sz="1000" b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050" b="1" dirty="0">
                <a:ea typeface="Times New Roman" panose="02020603050405020304" pitchFamily="18" charset="0"/>
              </a:rPr>
              <a:t>использовать для заполнения бланков иные письменные принадлежности, средства для исправления внесенной в бланки информации (корректирующую жидкость, ластик и др.). </a:t>
            </a:r>
            <a:endParaRPr lang="ru-RU" sz="1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Знак запрета 20"/>
          <p:cNvSpPr/>
          <p:nvPr/>
        </p:nvSpPr>
        <p:spPr>
          <a:xfrm flipV="1">
            <a:off x="128633" y="5920195"/>
            <a:ext cx="503555" cy="503555"/>
          </a:xfrm>
          <a:prstGeom prst="noSmoking">
            <a:avLst>
              <a:gd name="adj" fmla="val 10248"/>
            </a:avLst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Кольцо 21"/>
          <p:cNvSpPr/>
          <p:nvPr/>
        </p:nvSpPr>
        <p:spPr>
          <a:xfrm>
            <a:off x="107230" y="4802328"/>
            <a:ext cx="503555" cy="503555"/>
          </a:xfrm>
          <a:prstGeom prst="donut">
            <a:avLst>
              <a:gd name="adj" fmla="val 10670"/>
            </a:avLst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3" name="Рисунок 22" descr="D:\profile\Desktop\tick-305245_640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65" y="4732478"/>
            <a:ext cx="504825" cy="46799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41" y="5464001"/>
            <a:ext cx="6198959" cy="19266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765" y="1107114"/>
            <a:ext cx="2510987" cy="3564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08127" y="1107114"/>
            <a:ext cx="2506985" cy="3564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61053" y="1107114"/>
            <a:ext cx="2517124" cy="3564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668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320</Words>
  <Application>Microsoft Office PowerPoint</Application>
  <PresentationFormat>Экран (4:3)</PresentationFormat>
  <Paragraphs>103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PFCentroSansPro-Black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ЦОКО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Печерина Татьяна Дмитриевна</dc:creator>
  <cp:lastModifiedBy>Печерина Татьяна Дмитриевна</cp:lastModifiedBy>
  <cp:revision>92</cp:revision>
  <cp:lastPrinted>2019-04-15T10:02:25Z</cp:lastPrinted>
  <dcterms:created xsi:type="dcterms:W3CDTF">2019-02-18T09:34:58Z</dcterms:created>
  <dcterms:modified xsi:type="dcterms:W3CDTF">2020-03-11T09:27:48Z</dcterms:modified>
</cp:coreProperties>
</file>